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36"/>
  </p:notesMasterIdLst>
  <p:handoutMasterIdLst>
    <p:handoutMasterId r:id="rId37"/>
  </p:handoutMasterIdLst>
  <p:sldIdLst>
    <p:sldId id="321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3" r:id="rId10"/>
    <p:sldId id="347" r:id="rId11"/>
    <p:sldId id="353" r:id="rId12"/>
    <p:sldId id="355" r:id="rId13"/>
    <p:sldId id="356" r:id="rId14"/>
    <p:sldId id="358" r:id="rId15"/>
    <p:sldId id="359" r:id="rId16"/>
    <p:sldId id="357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34" r:id="rId26"/>
    <p:sldId id="342" r:id="rId27"/>
    <p:sldId id="344" r:id="rId28"/>
    <p:sldId id="345" r:id="rId29"/>
    <p:sldId id="346" r:id="rId30"/>
    <p:sldId id="348" r:id="rId31"/>
    <p:sldId id="349" r:id="rId32"/>
    <p:sldId id="350" r:id="rId33"/>
    <p:sldId id="351" r:id="rId34"/>
    <p:sldId id="352" r:id="rId35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=""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79118" autoAdjust="0"/>
  </p:normalViewPr>
  <p:slideViewPr>
    <p:cSldViewPr snapToGrid="0">
      <p:cViewPr varScale="1">
        <p:scale>
          <a:sx n="50" d="100"/>
          <a:sy n="50" d="100"/>
        </p:scale>
        <p:origin x="-474" y="-114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04.07.2021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04.07.2021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=""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=""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=""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=""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=""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=""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=""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=""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=""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=""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=""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=""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=""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=""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=""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=""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=""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=""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=""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=""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=""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=""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=""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=""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=""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=""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=""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=""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=""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=""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=""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=""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=""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=""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=""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=""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=""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=""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=""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=""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=""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=""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=""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=""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=""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=""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=""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=""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=""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=""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=""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=""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=""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=""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=""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=""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=""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=""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=""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=""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=""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=""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=""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=""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=""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=""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=""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=""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=""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=""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=""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=""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=""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=""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=""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=""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=""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=""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=""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=""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=""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=""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=""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=""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=""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=""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=""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=""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=""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=""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=""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=""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=""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=""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=""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=""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=""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=""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=""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=""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=""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=""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=""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=""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=""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=""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=""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=""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=""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=""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=""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=""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=""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=""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=""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=""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=""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=""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=""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=""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=""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=""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=""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=""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=""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=""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=""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=""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=""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=""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=""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=""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=""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=""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=""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=""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=""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=""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=""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=""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=""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=""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=""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=""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=""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=""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=""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=""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=""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=""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=""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=""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=""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=""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=""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=""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=""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=""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=""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=""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=""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=""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=""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=""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=""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=""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=""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=""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=""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=""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=""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=""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=""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=""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=""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=""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=""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=""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=""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=""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=""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=""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=""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=""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=""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=""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=""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=""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=""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=""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=""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=""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=""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=""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=""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=""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=""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=""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=""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=""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=""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=""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=""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=""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=""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=""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=""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=""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=""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=""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=""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=""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=""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=""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=""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=""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=""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=""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=""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=""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=""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=""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=""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=""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=""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=""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=""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=""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=""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=""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=""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=""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=""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=""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=""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=""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=""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=""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=""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=""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=""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=""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=""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=""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=""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=""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=""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=""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=""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=""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=""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=""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=""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=""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=""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=""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=""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=""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=""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=""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=""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=""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=""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=""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=""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=""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=""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=""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=""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=""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=""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=""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=""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=""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=""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=""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=""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=""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=""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=""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=""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=""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=""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=""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 smtClean="0"/>
              <a:t>Тестирование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 smtClean="0"/>
              <a:t>Базовый курс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="" xmlns:p14="http://schemas.microsoft.com/office/powerpoint/2010/main" val="27775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Золотой Будда с много оружий Стоковое Изображение - изображение  насчитывающей : 35305539"/>
          <p:cNvPicPr>
            <a:picLocks noChangeAspect="1" noChangeArrowheads="1"/>
          </p:cNvPicPr>
          <p:nvPr/>
        </p:nvPicPr>
        <p:blipFill>
          <a:blip r:embed="rId2" cstate="print"/>
          <a:srcRect b="9319"/>
          <a:stretch>
            <a:fillRect/>
          </a:stretch>
        </p:blipFill>
        <p:spPr bwMode="auto">
          <a:xfrm>
            <a:off x="3479544" y="2632718"/>
            <a:ext cx="12382500" cy="826594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165125" y="630196"/>
            <a:ext cx="93490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Ручное тестирование</a:t>
            </a:r>
            <a:endParaRPr lang="ru-RU" sz="8000" dirty="0"/>
          </a:p>
        </p:txBody>
      </p:sp>
      <p:pic>
        <p:nvPicPr>
          <p:cNvPr id="76804" name="Picture 4" descr="ASP.NET Core Swagger UI Authorization using IdentityServer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2646" y="4814874"/>
            <a:ext cx="1747366" cy="489263"/>
          </a:xfrm>
          <a:prstGeom prst="rect">
            <a:avLst/>
          </a:prstGeom>
          <a:noFill/>
        </p:spPr>
      </p:pic>
      <p:pic>
        <p:nvPicPr>
          <p:cNvPr id="76806" name="Picture 6" descr="Postman Surpasses 10 Million Users as API Usage Booms | Business W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42376" y="3311610"/>
            <a:ext cx="1689036" cy="882522"/>
          </a:xfrm>
          <a:prstGeom prst="rect">
            <a:avLst/>
          </a:prstGeom>
          <a:noFill/>
        </p:spPr>
      </p:pic>
      <p:pic>
        <p:nvPicPr>
          <p:cNvPr id="76808" name="Picture 8" descr="Notepad++ 8.1 для Windows - Скачать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9942" y="4460789"/>
            <a:ext cx="1141885" cy="1141885"/>
          </a:xfrm>
          <a:prstGeom prst="rect">
            <a:avLst/>
          </a:prstGeom>
          <a:noFill/>
        </p:spPr>
      </p:pic>
      <p:pic>
        <p:nvPicPr>
          <p:cNvPr id="76810" name="Picture 10" descr="Top 3 SoapUI Alternatives in 2020 | Research Done For You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0185" y="6808575"/>
            <a:ext cx="3244576" cy="1004628"/>
          </a:xfrm>
          <a:prstGeom prst="rect">
            <a:avLst/>
          </a:prstGeom>
          <a:noFill/>
        </p:spPr>
      </p:pic>
      <p:pic>
        <p:nvPicPr>
          <p:cNvPr id="76812" name="Picture 12" descr="5. Allure Report. Okay guys. We design the test strategy… | by Ali Pala |  Medium"/>
          <p:cNvPicPr>
            <a:picLocks noChangeAspect="1" noChangeArrowheads="1"/>
          </p:cNvPicPr>
          <p:nvPr/>
        </p:nvPicPr>
        <p:blipFill>
          <a:blip r:embed="rId7" cstate="print"/>
          <a:srcRect l="32466" r="33642"/>
          <a:stretch>
            <a:fillRect/>
          </a:stretch>
        </p:blipFill>
        <p:spPr bwMode="auto">
          <a:xfrm>
            <a:off x="12466609" y="6932141"/>
            <a:ext cx="1039325" cy="919977"/>
          </a:xfrm>
          <a:prstGeom prst="rect">
            <a:avLst/>
          </a:prstGeom>
          <a:noFill/>
        </p:spPr>
      </p:pic>
      <p:pic>
        <p:nvPicPr>
          <p:cNvPr id="76814" name="Picture 14" descr="Gurock TestRail Professional - лицензия, русская версия, цена - на  Syssoft.ru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48754" y="8334031"/>
            <a:ext cx="3127731" cy="1279526"/>
          </a:xfrm>
          <a:prstGeom prst="rect">
            <a:avLst/>
          </a:prstGeom>
          <a:noFill/>
        </p:spPr>
      </p:pic>
      <p:sp>
        <p:nvSpPr>
          <p:cNvPr id="76816" name="AutoShape 16" descr="Google Chrome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6818" name="AutoShape 18" descr="Google Chrome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6820" name="Picture 20" descr="App Store: Chrome – браузер от Google"/>
          <p:cNvPicPr>
            <a:picLocks noChangeAspect="1" noChangeArrowheads="1"/>
          </p:cNvPicPr>
          <p:nvPr/>
        </p:nvPicPr>
        <p:blipFill>
          <a:blip r:embed="rId9" cstate="print"/>
          <a:srcRect l="33774" t="21838" r="34875" b="21946"/>
          <a:stretch>
            <a:fillRect/>
          </a:stretch>
        </p:blipFill>
        <p:spPr bwMode="auto">
          <a:xfrm>
            <a:off x="8921578" y="9080427"/>
            <a:ext cx="1655805" cy="1558740"/>
          </a:xfrm>
          <a:prstGeom prst="rect">
            <a:avLst/>
          </a:prstGeom>
          <a:noFill/>
        </p:spPr>
      </p:pic>
      <p:pic>
        <p:nvPicPr>
          <p:cNvPr id="76822" name="Picture 22" descr="A complete guide to JUnit 5 with Java and Gradle | Codingeek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56375" y="8543085"/>
            <a:ext cx="1636155" cy="9490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3330" y="506628"/>
            <a:ext cx="135985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Процесс ручного тестирования</a:t>
            </a:r>
            <a:endParaRPr lang="ru-RU" sz="8000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478" y="3126255"/>
            <a:ext cx="8505647" cy="6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954129" y="2238889"/>
            <a:ext cx="11534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http://qa. </a:t>
            </a:r>
            <a:r>
              <a:rPr lang="en-US" sz="2800" dirty="0" err="1" smtClean="0"/>
              <a:t>stand.company</a:t>
            </a:r>
            <a:r>
              <a:rPr lang="en-US" sz="2800" dirty="0" smtClean="0"/>
              <a:t>. </a:t>
            </a:r>
            <a:r>
              <a:rPr lang="en-US" sz="2800" dirty="0" err="1" smtClean="0"/>
              <a:t>ru</a:t>
            </a:r>
            <a:r>
              <a:rPr lang="en-US" sz="2800" dirty="0" smtClean="0"/>
              <a:t>/top-</a:t>
            </a:r>
            <a:r>
              <a:rPr lang="en-US" sz="2800" dirty="0" err="1" smtClean="0"/>
              <a:t>ci</a:t>
            </a:r>
            <a:r>
              <a:rPr lang="en-US" sz="2800" dirty="0" smtClean="0"/>
              <a:t>-example-multi-module-one/swagger-ui.html</a:t>
            </a:r>
            <a:endParaRPr lang="ru-RU" sz="28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7406" y="6217769"/>
            <a:ext cx="9449728" cy="486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Кто такой пользователь | Интернет-пользователь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80318" y="3866636"/>
            <a:ext cx="5506654" cy="4362964"/>
          </a:xfrm>
          <a:prstGeom prst="rect">
            <a:avLst/>
          </a:prstGeom>
          <a:noFill/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2282617" y="2854411"/>
            <a:ext cx="3188042" cy="3583459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4572000" y="5931243"/>
            <a:ext cx="10878065" cy="609601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6030097" y="6693244"/>
            <a:ext cx="9572368" cy="219126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Пишем красивый код | Techrock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1706" y="3630257"/>
            <a:ext cx="4539992" cy="39612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45728" y="518985"/>
            <a:ext cx="175868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Процесс автоматического тестирования</a:t>
            </a:r>
            <a:endParaRPr lang="ru-RU" sz="8000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478" y="3126255"/>
            <a:ext cx="8505647" cy="6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954129" y="2238889"/>
            <a:ext cx="11534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http://qa. </a:t>
            </a:r>
            <a:r>
              <a:rPr lang="en-US" sz="2800" dirty="0" err="1" smtClean="0"/>
              <a:t>stand.company</a:t>
            </a:r>
            <a:r>
              <a:rPr lang="en-US" sz="2800" dirty="0" smtClean="0"/>
              <a:t>. </a:t>
            </a:r>
            <a:r>
              <a:rPr lang="en-US" sz="2800" dirty="0" err="1" smtClean="0"/>
              <a:t>ru</a:t>
            </a:r>
            <a:r>
              <a:rPr lang="en-US" sz="2800" dirty="0" smtClean="0"/>
              <a:t>/top-</a:t>
            </a:r>
            <a:r>
              <a:rPr lang="en-US" sz="2800" dirty="0" err="1" smtClean="0"/>
              <a:t>ci</a:t>
            </a:r>
            <a:r>
              <a:rPr lang="en-US" sz="2800" dirty="0" smtClean="0"/>
              <a:t>-example-multi-module-one/swagger-ui.html</a:t>
            </a:r>
            <a:endParaRPr lang="ru-RU" sz="28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7406" y="6217769"/>
            <a:ext cx="9449728" cy="486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Кто такой пользователь | Интернет-пользователь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818967" y="8166591"/>
            <a:ext cx="3493746" cy="2768122"/>
          </a:xfrm>
          <a:prstGeom prst="rect">
            <a:avLst/>
          </a:prstGeom>
          <a:noFill/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2282617" y="2854411"/>
            <a:ext cx="3188042" cy="3583459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4572000" y="5931243"/>
            <a:ext cx="10878065" cy="609601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6030097" y="6693244"/>
            <a:ext cx="9572368" cy="219126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15421232" y="6573796"/>
            <a:ext cx="642552" cy="3262182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5838" y="358346"/>
            <a:ext cx="4878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Сравнение</a:t>
            </a:r>
            <a:endParaRPr lang="ru-RU" sz="80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519880" y="1742300"/>
          <a:ext cx="16014357" cy="902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119"/>
                <a:gridCol w="5338119"/>
                <a:gridCol w="5338119"/>
              </a:tblGrid>
              <a:tr h="87626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Ручное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Автоматическое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Сложность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Легко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Сложно</a:t>
                      </a:r>
                      <a:endParaRPr lang="ru-RU" dirty="0"/>
                    </a:p>
                  </a:txBody>
                  <a:tcPr anchor="ctr"/>
                </a:tc>
              </a:tr>
              <a:tr h="2053859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 написания новых кейсов, отличающихся по структуре от предыдущих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Быстро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Долго</a:t>
                      </a:r>
                      <a:endParaRPr lang="ru-RU" dirty="0"/>
                    </a:p>
                  </a:txBody>
                  <a:tcPr anchor="ctr"/>
                </a:tc>
              </a:tr>
              <a:tr h="1412404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</a:t>
                      </a:r>
                      <a:r>
                        <a:rPr lang="ru-RU" baseline="0" dirty="0" smtClean="0"/>
                        <a:t> написания новых по аналогии или с комбинаторикой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Долго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Быстро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</a:t>
                      </a:r>
                      <a:r>
                        <a:rPr lang="ru-RU" baseline="0" dirty="0" smtClean="0"/>
                        <a:t> повторного тестирования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Чем дальше тем хуже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Моментально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Человеческий фактор(ошибки)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Чем больше кейсов тем больше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Минимален</a:t>
                      </a:r>
                      <a:endParaRPr lang="ru-RU" dirty="0"/>
                    </a:p>
                  </a:txBody>
                  <a:tcPr/>
                </a:tc>
              </a:tr>
              <a:tr h="939497">
                <a:tc>
                  <a:txBody>
                    <a:bodyPr/>
                    <a:lstStyle/>
                    <a:p>
                      <a:r>
                        <a:rPr lang="ru-RU" dirty="0" smtClean="0"/>
                        <a:t>Отчет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Ручками при каждом прогоне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Сами</a:t>
                      </a:r>
                      <a:r>
                        <a:rPr lang="ru-RU" baseline="0" dirty="0" smtClean="0"/>
                        <a:t> тесты формируют отчет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Возможно ли писать до/вместе</a:t>
                      </a:r>
                      <a:r>
                        <a:rPr lang="ru-RU" baseline="0" dirty="0" smtClean="0"/>
                        <a:t> с кодом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28302" y="345989"/>
            <a:ext cx="12861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Регрессионное тестирование</a:t>
            </a:r>
            <a:endParaRPr lang="ru-RU" sz="8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45056" y="8355483"/>
            <a:ext cx="12466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/>
              <a:t>Обнаружение ошибок в уже протестированных</a:t>
            </a:r>
          </a:p>
          <a:p>
            <a:r>
              <a:rPr lang="ru-RU" sz="4800" dirty="0" smtClean="0"/>
              <a:t> участках исходного кода</a:t>
            </a:r>
            <a:br>
              <a:rPr lang="ru-RU" sz="4800" dirty="0" smtClean="0"/>
            </a:br>
            <a:r>
              <a:rPr lang="ru-RU" sz="4800" dirty="0" smtClean="0"/>
              <a:t>(Повторное тестирование)</a:t>
            </a:r>
            <a:endParaRPr lang="ru-RU" sz="4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0195" y="3468068"/>
            <a:ext cx="4102571" cy="415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 descr="Камень преткновения (Наталья Марьян) / Стихи.р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4537" y="2197771"/>
            <a:ext cx="8036955" cy="47770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76086" y="321275"/>
            <a:ext cx="5569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Приложение</a:t>
            </a:r>
            <a:endParaRPr lang="ru-RU" sz="8000" dirty="0"/>
          </a:p>
        </p:txBody>
      </p:sp>
      <p:sp>
        <p:nvSpPr>
          <p:cNvPr id="7" name="Овал 6"/>
          <p:cNvSpPr/>
          <p:nvPr/>
        </p:nvSpPr>
        <p:spPr>
          <a:xfrm>
            <a:off x="3892378" y="2594918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8839200" y="2648465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3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6244282" y="2599039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2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11487665" y="2578442"/>
            <a:ext cx="1865870" cy="16187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4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4386649" y="5206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7858898" y="5148647"/>
            <a:ext cx="268965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3188043" y="8225480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репозиторий1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689125" y="8266669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10445578" y="8217242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репозиторий3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stCxn id="7" idx="4"/>
            <a:endCxn id="11" idx="0"/>
          </p:cNvCxnSpPr>
          <p:nvPr/>
        </p:nvCxnSpPr>
        <p:spPr>
          <a:xfrm>
            <a:off x="4825313" y="4213654"/>
            <a:ext cx="718752" cy="9926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9" idx="4"/>
          </p:cNvCxnSpPr>
          <p:nvPr/>
        </p:nvCxnSpPr>
        <p:spPr>
          <a:xfrm flipH="1">
            <a:off x="5795319" y="4217775"/>
            <a:ext cx="1381898" cy="959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9" idx="4"/>
            <a:endCxn id="13" idx="1"/>
          </p:cNvCxnSpPr>
          <p:nvPr/>
        </p:nvCxnSpPr>
        <p:spPr>
          <a:xfrm>
            <a:off x="7177217" y="4217775"/>
            <a:ext cx="1075572" cy="11679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8" idx="4"/>
            <a:endCxn id="13" idx="0"/>
          </p:cNvCxnSpPr>
          <p:nvPr/>
        </p:nvCxnSpPr>
        <p:spPr>
          <a:xfrm flipH="1">
            <a:off x="9203724" y="4267201"/>
            <a:ext cx="568411" cy="881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1" idx="6"/>
            <a:endCxn id="13" idx="2"/>
          </p:cNvCxnSpPr>
          <p:nvPr/>
        </p:nvCxnSpPr>
        <p:spPr>
          <a:xfrm flipV="1">
            <a:off x="6701481" y="5958015"/>
            <a:ext cx="1157417" cy="576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3" idx="4"/>
            <a:endCxn id="16" idx="0"/>
          </p:cNvCxnSpPr>
          <p:nvPr/>
        </p:nvCxnSpPr>
        <p:spPr>
          <a:xfrm flipH="1">
            <a:off x="7947455" y="6767383"/>
            <a:ext cx="1256269" cy="14992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3" idx="5"/>
          </p:cNvCxnSpPr>
          <p:nvPr/>
        </p:nvCxnSpPr>
        <p:spPr>
          <a:xfrm>
            <a:off x="10154659" y="6530325"/>
            <a:ext cx="1512179" cy="16745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13" idx="3"/>
            <a:endCxn id="15" idx="7"/>
          </p:cNvCxnSpPr>
          <p:nvPr/>
        </p:nvCxnSpPr>
        <p:spPr>
          <a:xfrm flipH="1">
            <a:off x="5336146" y="6530325"/>
            <a:ext cx="2916643" cy="19322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11" idx="4"/>
            <a:endCxn id="15" idx="0"/>
          </p:cNvCxnSpPr>
          <p:nvPr/>
        </p:nvCxnSpPr>
        <p:spPr>
          <a:xfrm flipH="1">
            <a:off x="4446373" y="6825049"/>
            <a:ext cx="1097692" cy="14004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Овал 45"/>
          <p:cNvSpPr/>
          <p:nvPr/>
        </p:nvSpPr>
        <p:spPr>
          <a:xfrm>
            <a:off x="6680887" y="8258431"/>
            <a:ext cx="2516660" cy="16187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cxnSp>
        <p:nvCxnSpPr>
          <p:cNvPr id="49" name="Прямая со стрелкой 48"/>
          <p:cNvCxnSpPr>
            <a:stCxn id="10" idx="4"/>
          </p:cNvCxnSpPr>
          <p:nvPr/>
        </p:nvCxnSpPr>
        <p:spPr>
          <a:xfrm flipH="1">
            <a:off x="10008973" y="4197178"/>
            <a:ext cx="2411627" cy="10915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6582" y="383059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Какой тип тестирования выбрать?</a:t>
            </a:r>
            <a:endParaRPr lang="ru-RU" sz="8000" dirty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804" y="3664852"/>
            <a:ext cx="15118519" cy="502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3892" y="4970909"/>
            <a:ext cx="2281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Новый </a:t>
            </a:r>
          </a:p>
          <a:p>
            <a:r>
              <a:rPr lang="ru-RU" sz="3200" dirty="0" smtClean="0"/>
              <a:t>функционал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0816282" y="9225752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Время</a:t>
            </a:r>
            <a:endParaRPr lang="ru-RU" sz="32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4226011" y="6833286"/>
            <a:ext cx="142720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627708" y="6128951"/>
            <a:ext cx="6308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</a:rPr>
              <a:t>Пора писать автоматизацию</a:t>
            </a:r>
            <a:endParaRPr lang="ru-RU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авнобедренный треугольник 10"/>
          <p:cNvSpPr/>
          <p:nvPr/>
        </p:nvSpPr>
        <p:spPr>
          <a:xfrm>
            <a:off x="914401" y="1890583"/>
            <a:ext cx="13357653" cy="8241958"/>
          </a:xfrm>
          <a:prstGeom prst="triangle">
            <a:avLst>
              <a:gd name="adj" fmla="val 49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005392" y="605481"/>
            <a:ext cx="7423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Типы </a:t>
            </a:r>
            <a:r>
              <a:rPr lang="ru-RU" sz="8000" dirty="0" err="1" smtClean="0"/>
              <a:t>автотестов</a:t>
            </a:r>
            <a:endParaRPr lang="ru-RU" sz="8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17544" y="8106032"/>
            <a:ext cx="12455611" cy="2100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Unit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9902" y="2438400"/>
            <a:ext cx="4732639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End-to-End(e2e)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Облако 7"/>
          <p:cNvSpPr/>
          <p:nvPr/>
        </p:nvSpPr>
        <p:spPr>
          <a:xfrm>
            <a:off x="2977934" y="3805882"/>
            <a:ext cx="9897763" cy="39418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</a:rPr>
              <a:t>Интеграционные, модульные, системные, контрактные, сервисные, компонентные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754865" y="3373394"/>
            <a:ext cx="3571103" cy="15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Нагрузочные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783697" y="5651156"/>
            <a:ext cx="3571103" cy="15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Миграционные</a:t>
            </a:r>
            <a:endParaRPr lang="ru-RU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6086" y="556058"/>
            <a:ext cx="4741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Unit-</a:t>
            </a:r>
            <a:r>
              <a:rPr lang="ru-RU" sz="8000" dirty="0" smtClean="0"/>
              <a:t>тесты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3805881" y="3027399"/>
            <a:ext cx="1065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1. Простые  и понятные тесты на один метод</a:t>
            </a:r>
            <a:endParaRPr lang="ru-RU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3785286" y="3884136"/>
            <a:ext cx="4536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2. Изолированные</a:t>
            </a:r>
            <a:endParaRPr lang="ru-RU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764353" y="5680699"/>
            <a:ext cx="117936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4. Имеют количественную и качественную оценку</a:t>
            </a:r>
            <a:endParaRPr lang="ru-R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60572" y="4736769"/>
            <a:ext cx="285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3. Быстрые</a:t>
            </a:r>
            <a:endParaRPr lang="ru-RU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617" y="6684152"/>
            <a:ext cx="14973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5. Проверяют работоспособность по частям – </a:t>
            </a:r>
          </a:p>
          <a:p>
            <a:r>
              <a:rPr lang="ru-RU" sz="4400" dirty="0" smtClean="0"/>
              <a:t>	</a:t>
            </a:r>
            <a:r>
              <a:rPr lang="ru-RU" sz="4400" b="1" dirty="0" smtClean="0"/>
              <a:t>не дают </a:t>
            </a:r>
            <a:r>
              <a:rPr lang="ru-RU" sz="4400" dirty="0" smtClean="0"/>
              <a:t>уверенности в  работоспособности всего  продукта</a:t>
            </a:r>
            <a:endParaRPr lang="ru-RU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0022" y="1000902"/>
            <a:ext cx="11747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Давайте уже тесты писать?</a:t>
            </a:r>
            <a:endParaRPr lang="ru-RU" sz="8000" dirty="0"/>
          </a:p>
        </p:txBody>
      </p:sp>
      <p:pic>
        <p:nvPicPr>
          <p:cNvPr id="148482" name="Picture 2" descr="Ну сколько можно уже | Пикабу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085" y="2462133"/>
            <a:ext cx="14305759" cy="8065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42952" y="976183"/>
            <a:ext cx="10835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Что такое тестирование?</a:t>
            </a:r>
            <a:endParaRPr lang="ru-RU" sz="8000" dirty="0"/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946775" y="3429770"/>
            <a:ext cx="1192109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4000" dirty="0" smtClean="0"/>
              <a:t>Тестирование программного обеспечения — процесс </a:t>
            </a:r>
            <a:r>
              <a:rPr lang="ru-RU" sz="4000" b="1" dirty="0" smtClean="0"/>
              <a:t>исследования</a:t>
            </a:r>
            <a:r>
              <a:rPr lang="ru-RU" sz="4000" dirty="0" smtClean="0"/>
              <a:t>, испытания программного продукта, имеющий своей целью проверку </a:t>
            </a:r>
            <a:r>
              <a:rPr lang="ru-RU" sz="4000" b="1" dirty="0" smtClean="0"/>
              <a:t>соответствия</a:t>
            </a:r>
            <a:r>
              <a:rPr lang="ru-RU" sz="4000" dirty="0" smtClean="0"/>
              <a:t> между </a:t>
            </a:r>
            <a:r>
              <a:rPr lang="ru-RU" sz="4000" b="1" dirty="0" smtClean="0"/>
              <a:t>реальным поведением </a:t>
            </a:r>
            <a:r>
              <a:rPr lang="ru-RU" sz="4000" dirty="0" smtClean="0"/>
              <a:t>программы и её </a:t>
            </a:r>
            <a:r>
              <a:rPr lang="ru-RU" sz="4000" b="1" dirty="0" smtClean="0"/>
              <a:t>ожидаемым поведением</a:t>
            </a:r>
            <a:r>
              <a:rPr lang="ru-RU" sz="4000" dirty="0" smtClean="0"/>
              <a:t> на конечном наборе тестов, выбранных определённым образом</a:t>
            </a:r>
            <a:endParaRPr lang="ru-RU" sz="40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195" y="3468068"/>
            <a:ext cx="4102571" cy="415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Овал 25"/>
          <p:cNvSpPr/>
          <p:nvPr/>
        </p:nvSpPr>
        <p:spPr>
          <a:xfrm>
            <a:off x="7463482" y="3966519"/>
            <a:ext cx="7500551" cy="6536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880022" y="1000902"/>
            <a:ext cx="93698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Компонентные тесты</a:t>
            </a:r>
            <a:endParaRPr lang="ru-RU" sz="8000" dirty="0"/>
          </a:p>
        </p:txBody>
      </p:sp>
      <p:sp>
        <p:nvSpPr>
          <p:cNvPr id="7" name="Овал 6"/>
          <p:cNvSpPr/>
          <p:nvPr/>
        </p:nvSpPr>
        <p:spPr>
          <a:xfrm>
            <a:off x="10008974" y="4736756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cxnSp>
        <p:nvCxnSpPr>
          <p:cNvPr id="8" name="Прямая со стрелкой 7"/>
          <p:cNvCxnSpPr>
            <a:stCxn id="7" idx="5"/>
            <a:endCxn id="12" idx="0"/>
          </p:cNvCxnSpPr>
          <p:nvPr/>
        </p:nvCxnSpPr>
        <p:spPr>
          <a:xfrm>
            <a:off x="11984806" y="6118434"/>
            <a:ext cx="779725" cy="13162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53169" y="7492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11607115" y="7434648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компонента3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stCxn id="7" idx="3"/>
            <a:endCxn id="10" idx="0"/>
          </p:cNvCxnSpPr>
          <p:nvPr/>
        </p:nvCxnSpPr>
        <p:spPr>
          <a:xfrm flipH="1">
            <a:off x="9510585" y="6118434"/>
            <a:ext cx="837389" cy="137387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Овал 26"/>
          <p:cNvSpPr/>
          <p:nvPr/>
        </p:nvSpPr>
        <p:spPr>
          <a:xfrm>
            <a:off x="4217773" y="4691449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компонента5</a:t>
            </a:r>
            <a:endParaRPr lang="ru-RU" dirty="0"/>
          </a:p>
        </p:txBody>
      </p:sp>
      <p:sp>
        <p:nvSpPr>
          <p:cNvPr id="28" name="Овал 27"/>
          <p:cNvSpPr/>
          <p:nvPr/>
        </p:nvSpPr>
        <p:spPr>
          <a:xfrm>
            <a:off x="6660292" y="238897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метод1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stCxn id="27" idx="6"/>
            <a:endCxn id="7" idx="2"/>
          </p:cNvCxnSpPr>
          <p:nvPr/>
        </p:nvCxnSpPr>
        <p:spPr>
          <a:xfrm>
            <a:off x="6532605" y="5500817"/>
            <a:ext cx="3476369" cy="45307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8" idx="5"/>
            <a:endCxn id="7" idx="1"/>
          </p:cNvCxnSpPr>
          <p:nvPr/>
        </p:nvCxnSpPr>
        <p:spPr>
          <a:xfrm>
            <a:off x="8636124" y="3770651"/>
            <a:ext cx="1711850" cy="1203163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13645979" y="2232454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тест1</a:t>
            </a:r>
            <a:endParaRPr lang="ru-RU" dirty="0"/>
          </a:p>
        </p:txBody>
      </p:sp>
      <p:cxnSp>
        <p:nvCxnSpPr>
          <p:cNvPr id="38" name="Прямая со стрелкой 37"/>
          <p:cNvCxnSpPr>
            <a:stCxn id="37" idx="3"/>
            <a:endCxn id="7" idx="7"/>
          </p:cNvCxnSpPr>
          <p:nvPr/>
        </p:nvCxnSpPr>
        <p:spPr>
          <a:xfrm flipH="1">
            <a:off x="11984806" y="3614132"/>
            <a:ext cx="2000173" cy="135968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вал 38"/>
          <p:cNvSpPr/>
          <p:nvPr/>
        </p:nvSpPr>
        <p:spPr>
          <a:xfrm>
            <a:off x="852616" y="1569308"/>
            <a:ext cx="15235881" cy="9752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74292" y="407778"/>
            <a:ext cx="7721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Сервисные тесты</a:t>
            </a:r>
            <a:endParaRPr lang="ru-RU" sz="8000" dirty="0"/>
          </a:p>
        </p:txBody>
      </p:sp>
      <p:sp>
        <p:nvSpPr>
          <p:cNvPr id="13" name="Овал 12"/>
          <p:cNvSpPr/>
          <p:nvPr/>
        </p:nvSpPr>
        <p:spPr>
          <a:xfrm>
            <a:off x="3892378" y="2594918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8839200" y="2648465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3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244282" y="2599039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11487665" y="2578442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4</a:t>
            </a:r>
            <a:endParaRPr lang="ru-RU" dirty="0"/>
          </a:p>
        </p:txBody>
      </p:sp>
      <p:sp>
        <p:nvSpPr>
          <p:cNvPr id="18" name="Овал 17"/>
          <p:cNvSpPr/>
          <p:nvPr/>
        </p:nvSpPr>
        <p:spPr>
          <a:xfrm>
            <a:off x="4386649" y="5206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7858898" y="5148647"/>
            <a:ext cx="268965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3188043" y="8225480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репозиторий1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6689125" y="8266669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sp>
        <p:nvSpPr>
          <p:cNvPr id="22" name="Овал 21"/>
          <p:cNvSpPr/>
          <p:nvPr/>
        </p:nvSpPr>
        <p:spPr>
          <a:xfrm>
            <a:off x="10445578" y="8217242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репозиторий3</a:t>
            </a:r>
            <a:endParaRPr lang="ru-RU" dirty="0"/>
          </a:p>
        </p:txBody>
      </p:sp>
      <p:cxnSp>
        <p:nvCxnSpPr>
          <p:cNvPr id="23" name="Прямая со стрелкой 22"/>
          <p:cNvCxnSpPr>
            <a:stCxn id="13" idx="4"/>
            <a:endCxn id="18" idx="0"/>
          </p:cNvCxnSpPr>
          <p:nvPr/>
        </p:nvCxnSpPr>
        <p:spPr>
          <a:xfrm>
            <a:off x="4825313" y="4213654"/>
            <a:ext cx="718752" cy="9926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6" idx="4"/>
          </p:cNvCxnSpPr>
          <p:nvPr/>
        </p:nvCxnSpPr>
        <p:spPr>
          <a:xfrm flipH="1">
            <a:off x="5795319" y="4217775"/>
            <a:ext cx="1381898" cy="959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6" idx="4"/>
            <a:endCxn id="19" idx="1"/>
          </p:cNvCxnSpPr>
          <p:nvPr/>
        </p:nvCxnSpPr>
        <p:spPr>
          <a:xfrm>
            <a:off x="7177217" y="4217775"/>
            <a:ext cx="1075572" cy="11679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4" idx="4"/>
            <a:endCxn id="19" idx="0"/>
          </p:cNvCxnSpPr>
          <p:nvPr/>
        </p:nvCxnSpPr>
        <p:spPr>
          <a:xfrm flipH="1">
            <a:off x="9203724" y="4267201"/>
            <a:ext cx="568411" cy="881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8" idx="6"/>
            <a:endCxn id="19" idx="2"/>
          </p:cNvCxnSpPr>
          <p:nvPr/>
        </p:nvCxnSpPr>
        <p:spPr>
          <a:xfrm flipV="1">
            <a:off x="6701481" y="5958015"/>
            <a:ext cx="1157417" cy="576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19" idx="4"/>
            <a:endCxn id="21" idx="0"/>
          </p:cNvCxnSpPr>
          <p:nvPr/>
        </p:nvCxnSpPr>
        <p:spPr>
          <a:xfrm flipH="1">
            <a:off x="7947455" y="6767383"/>
            <a:ext cx="1256269" cy="14992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9" idx="5"/>
          </p:cNvCxnSpPr>
          <p:nvPr/>
        </p:nvCxnSpPr>
        <p:spPr>
          <a:xfrm>
            <a:off x="10154659" y="6530325"/>
            <a:ext cx="1512179" cy="16745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19" idx="3"/>
            <a:endCxn id="20" idx="7"/>
          </p:cNvCxnSpPr>
          <p:nvPr/>
        </p:nvCxnSpPr>
        <p:spPr>
          <a:xfrm flipH="1">
            <a:off x="5336146" y="6530325"/>
            <a:ext cx="2916643" cy="19322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8" idx="4"/>
            <a:endCxn id="20" idx="0"/>
          </p:cNvCxnSpPr>
          <p:nvPr/>
        </p:nvCxnSpPr>
        <p:spPr>
          <a:xfrm flipH="1">
            <a:off x="4446373" y="6825049"/>
            <a:ext cx="1097692" cy="14004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6680887" y="8258431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cxnSp>
        <p:nvCxnSpPr>
          <p:cNvPr id="38" name="Прямая со стрелкой 37"/>
          <p:cNvCxnSpPr>
            <a:stCxn id="17" idx="4"/>
          </p:cNvCxnSpPr>
          <p:nvPr/>
        </p:nvCxnSpPr>
        <p:spPr>
          <a:xfrm flipH="1">
            <a:off x="10008973" y="4197178"/>
            <a:ext cx="2411627" cy="10915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Овал 39"/>
          <p:cNvSpPr/>
          <p:nvPr/>
        </p:nvSpPr>
        <p:spPr>
          <a:xfrm>
            <a:off x="15635417" y="1441621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тест1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0" idx="2"/>
            <a:endCxn id="17" idx="7"/>
          </p:cNvCxnSpPr>
          <p:nvPr/>
        </p:nvCxnSpPr>
        <p:spPr>
          <a:xfrm flipH="1">
            <a:off x="13080284" y="2250989"/>
            <a:ext cx="2555133" cy="56451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Овал 49"/>
          <p:cNvSpPr/>
          <p:nvPr/>
        </p:nvSpPr>
        <p:spPr>
          <a:xfrm>
            <a:off x="16356228" y="3509318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тест2</a:t>
            </a:r>
            <a:endParaRPr lang="ru-RU" dirty="0"/>
          </a:p>
        </p:txBody>
      </p:sp>
      <p:cxnSp>
        <p:nvCxnSpPr>
          <p:cNvPr id="51" name="Прямая со стрелкой 50"/>
          <p:cNvCxnSpPr>
            <a:stCxn id="50" idx="2"/>
            <a:endCxn id="17" idx="6"/>
          </p:cNvCxnSpPr>
          <p:nvPr/>
        </p:nvCxnSpPr>
        <p:spPr>
          <a:xfrm flipH="1" flipV="1">
            <a:off x="13353535" y="3387810"/>
            <a:ext cx="3002693" cy="9308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вал 38"/>
          <p:cNvSpPr/>
          <p:nvPr/>
        </p:nvSpPr>
        <p:spPr>
          <a:xfrm>
            <a:off x="2903838" y="2113004"/>
            <a:ext cx="9737125" cy="850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74292" y="407778"/>
            <a:ext cx="10198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Интеграционные тесты</a:t>
            </a:r>
            <a:endParaRPr lang="ru-RU" sz="8000" dirty="0"/>
          </a:p>
        </p:txBody>
      </p:sp>
      <p:sp>
        <p:nvSpPr>
          <p:cNvPr id="13" name="Овал 12"/>
          <p:cNvSpPr/>
          <p:nvPr/>
        </p:nvSpPr>
        <p:spPr>
          <a:xfrm>
            <a:off x="4436075" y="6722074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Сервис1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9197546" y="7022756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база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5428736" y="3155093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Севис2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9782433" y="3900616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Сервис4</a:t>
            </a:r>
            <a:endParaRPr lang="ru-RU" dirty="0"/>
          </a:p>
        </p:txBody>
      </p:sp>
      <p:sp>
        <p:nvSpPr>
          <p:cNvPr id="40" name="Овал 39"/>
          <p:cNvSpPr/>
          <p:nvPr/>
        </p:nvSpPr>
        <p:spPr>
          <a:xfrm>
            <a:off x="14721017" y="2726724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тест1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0" idx="2"/>
            <a:endCxn id="17" idx="7"/>
          </p:cNvCxnSpPr>
          <p:nvPr/>
        </p:nvCxnSpPr>
        <p:spPr>
          <a:xfrm flipH="1">
            <a:off x="11375052" y="3536092"/>
            <a:ext cx="3345965" cy="60158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Овал 49"/>
          <p:cNvSpPr/>
          <p:nvPr/>
        </p:nvSpPr>
        <p:spPr>
          <a:xfrm>
            <a:off x="15120552" y="4893274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тест2</a:t>
            </a:r>
            <a:endParaRPr lang="ru-RU" dirty="0"/>
          </a:p>
        </p:txBody>
      </p:sp>
      <p:cxnSp>
        <p:nvCxnSpPr>
          <p:cNvPr id="51" name="Прямая со стрелкой 50"/>
          <p:cNvCxnSpPr>
            <a:stCxn id="50" idx="2"/>
            <a:endCxn id="17" idx="6"/>
          </p:cNvCxnSpPr>
          <p:nvPr/>
        </p:nvCxnSpPr>
        <p:spPr>
          <a:xfrm flipH="1" flipV="1">
            <a:off x="11648303" y="4709984"/>
            <a:ext cx="3472249" cy="99265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236940" y="5296930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кафка</a:t>
            </a:r>
            <a:endParaRPr lang="ru-RU" dirty="0"/>
          </a:p>
        </p:txBody>
      </p:sp>
      <p:cxnSp>
        <p:nvCxnSpPr>
          <p:cNvPr id="44" name="Прямая со стрелкой 43"/>
          <p:cNvCxnSpPr>
            <a:stCxn id="16" idx="5"/>
            <a:endCxn id="34" idx="1"/>
          </p:cNvCxnSpPr>
          <p:nvPr/>
        </p:nvCxnSpPr>
        <p:spPr>
          <a:xfrm>
            <a:off x="7021355" y="4536771"/>
            <a:ext cx="488836" cy="99721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13" idx="7"/>
            <a:endCxn id="34" idx="2"/>
          </p:cNvCxnSpPr>
          <p:nvPr/>
        </p:nvCxnSpPr>
        <p:spPr>
          <a:xfrm flipV="1">
            <a:off x="6028694" y="6106298"/>
            <a:ext cx="1208246" cy="85283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7" idx="2"/>
            <a:endCxn id="16" idx="6"/>
          </p:cNvCxnSpPr>
          <p:nvPr/>
        </p:nvCxnSpPr>
        <p:spPr>
          <a:xfrm flipH="1" flipV="1">
            <a:off x="7294606" y="3964461"/>
            <a:ext cx="2487827" cy="74552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17" idx="4"/>
            <a:endCxn id="14" idx="0"/>
          </p:cNvCxnSpPr>
          <p:nvPr/>
        </p:nvCxnSpPr>
        <p:spPr>
          <a:xfrm flipH="1">
            <a:off x="10130481" y="5519352"/>
            <a:ext cx="584887" cy="15034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74292" y="407778"/>
            <a:ext cx="8480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Работа с ошибками</a:t>
            </a:r>
            <a:endParaRPr lang="ru-RU" sz="8000" dirty="0"/>
          </a:p>
        </p:txBody>
      </p:sp>
      <p:sp>
        <p:nvSpPr>
          <p:cNvPr id="18" name="TextBox 17"/>
          <p:cNvSpPr txBox="1"/>
          <p:nvPr/>
        </p:nvSpPr>
        <p:spPr>
          <a:xfrm>
            <a:off x="4754880" y="3310128"/>
            <a:ext cx="1491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Пасивная</a:t>
            </a:r>
            <a:endParaRPr lang="ru-RU" dirty="0" smtClean="0"/>
          </a:p>
          <a:p>
            <a:r>
              <a:rPr lang="ru-RU" dirty="0" smtClean="0"/>
              <a:t>Активная</a:t>
            </a:r>
          </a:p>
          <a:p>
            <a:r>
              <a:rPr lang="ru-RU" dirty="0" smtClean="0"/>
              <a:t>Реактивная</a:t>
            </a:r>
          </a:p>
          <a:p>
            <a:r>
              <a:rPr lang="ru-RU" dirty="0" smtClean="0"/>
              <a:t>Про активная</a:t>
            </a:r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26842" y="1303128"/>
            <a:ext cx="9425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err="1" smtClean="0"/>
              <a:t>Латмусовая</a:t>
            </a:r>
            <a:r>
              <a:rPr lang="ru-RU" sz="8000" dirty="0" smtClean="0"/>
              <a:t> бумажка </a:t>
            </a:r>
            <a:endParaRPr lang="ru-RU" sz="8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954252" y="5476359"/>
            <a:ext cx="7175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Хорашая</a:t>
            </a:r>
            <a:r>
              <a:rPr lang="ru-RU" dirty="0" smtClean="0"/>
              <a:t> архитектура и работа в команде </a:t>
            </a:r>
            <a:r>
              <a:rPr lang="ru-RU" dirty="0" smtClean="0"/>
              <a:t> - легко делать автоматизацию</a:t>
            </a:r>
            <a:br>
              <a:rPr lang="ru-RU" dirty="0" smtClean="0"/>
            </a:br>
            <a:r>
              <a:rPr lang="ru-RU" dirty="0" smtClean="0"/>
              <a:t>Плохо идет автоматизация – вы где то </a:t>
            </a:r>
            <a:r>
              <a:rPr lang="ru-RU" dirty="0" err="1" smtClean="0"/>
              <a:t>накосячили</a:t>
            </a:r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82" name="Picture 14" descr="Я всё-таки её сделал. | Пикаб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3185" y="2803180"/>
            <a:ext cx="7901031" cy="7901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67586" name="Picture 2" descr="Автоматизированное тестирование: как не выстрелить себе в ногу. Объясняет  Software Engineer in Test Иван Катунов | dev.b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315" y="3114631"/>
            <a:ext cx="11125200" cy="6257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Когда две недели не был на уроке труда — Шутки за 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180" y="1482511"/>
            <a:ext cx="7143750" cy="8239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Человек из IT on Twitter: &amp;quot;Как раз актуальный мем подъехал… &amp;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45" y="2177277"/>
            <a:ext cx="12934475" cy="72756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Так ли привлекательна профессия тестировщика/qa-инженера? | QA в декрете |  Яндекс Дзен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227" y="543697"/>
            <a:ext cx="12054741" cy="1043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8010" y="2228972"/>
            <a:ext cx="9773277" cy="874382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8945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Реальность - </a:t>
            </a:r>
            <a:endParaRPr lang="ru-RU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Блог школы тестировщиков Be-Tester"/>
          <p:cNvPicPr>
            <a:picLocks noChangeAspect="1" noChangeArrowheads="1"/>
          </p:cNvPicPr>
          <p:nvPr/>
        </p:nvPicPr>
        <p:blipFill>
          <a:blip r:embed="rId2" cstate="print"/>
          <a:srcRect b="6922"/>
          <a:stretch>
            <a:fillRect/>
          </a:stretch>
        </p:blipFill>
        <p:spPr bwMode="auto">
          <a:xfrm>
            <a:off x="1930822" y="1161534"/>
            <a:ext cx="15615773" cy="8575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Профессия тестировщик QA: подробный обзор"/>
          <p:cNvPicPr>
            <a:picLocks noChangeAspect="1" noChangeArrowheads="1"/>
          </p:cNvPicPr>
          <p:nvPr/>
        </p:nvPicPr>
        <p:blipFill>
          <a:blip r:embed="rId2" cstate="print"/>
          <a:srcRect r="43880"/>
          <a:stretch>
            <a:fillRect/>
          </a:stretch>
        </p:blipFill>
        <p:spPr bwMode="auto">
          <a:xfrm>
            <a:off x="4383346" y="652119"/>
            <a:ext cx="10049347" cy="10096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8756" y="656503"/>
            <a:ext cx="8031891" cy="981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СКАЗОЧНЫЙ ТЕСТИРОВЩИК, Мем Сказочный долбоеб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8656" y="427751"/>
            <a:ext cx="12496012" cy="104214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Мем: &amp;quot;Баги Баги вокруг&amp;quot; - Все шаблоны - Meme-arsenal.c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459" y="1458098"/>
            <a:ext cx="13809716" cy="8037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285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 </a:t>
            </a:r>
            <a:endParaRPr lang="ru-RU" sz="8000" dirty="0"/>
          </a:p>
        </p:txBody>
      </p:sp>
      <p:pic>
        <p:nvPicPr>
          <p:cNvPr id="66564" name="Picture 4" descr="Неизвестный Теомист: joker000 — LiveJourn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5368" y="2743201"/>
            <a:ext cx="8178731" cy="60795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31356" t="16763" r="39817" b="50734"/>
          <a:stretch>
            <a:fillRect/>
          </a:stretch>
        </p:blipFill>
        <p:spPr bwMode="auto">
          <a:xfrm>
            <a:off x="11862486" y="3694670"/>
            <a:ext cx="2817341" cy="284205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2331310" y="6520248"/>
            <a:ext cx="4463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заказчика</a:t>
            </a:r>
            <a:endParaRPr lang="ru-RU" sz="8000" dirty="0"/>
          </a:p>
        </p:txBody>
      </p:sp>
      <p:pic>
        <p:nvPicPr>
          <p:cNvPr id="7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18459" t="61137" r="55495" b="6925"/>
          <a:stretch>
            <a:fillRect/>
          </a:stretch>
        </p:blipFill>
        <p:spPr bwMode="auto">
          <a:xfrm>
            <a:off x="10602097" y="7574692"/>
            <a:ext cx="2545492" cy="27926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31861" t="39233" r="26668" b="19926"/>
          <a:stretch>
            <a:fillRect/>
          </a:stretch>
        </p:blipFill>
        <p:spPr bwMode="auto">
          <a:xfrm>
            <a:off x="11911914" y="5659395"/>
            <a:ext cx="4053016" cy="35711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2331310" y="6520248"/>
            <a:ext cx="6418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программиста</a:t>
            </a:r>
            <a:endParaRPr lang="ru-RU" sz="8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245546" y="8106032"/>
            <a:ext cx="852616" cy="11491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765591" y="6606746"/>
            <a:ext cx="18158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SRE</a:t>
            </a:r>
            <a:endParaRPr lang="ru-RU" sz="8000" dirty="0"/>
          </a:p>
        </p:txBody>
      </p:sp>
      <p:pic>
        <p:nvPicPr>
          <p:cNvPr id="11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73458" t="69616"/>
          <a:stretch>
            <a:fillRect/>
          </a:stretch>
        </p:blipFill>
        <p:spPr bwMode="auto">
          <a:xfrm>
            <a:off x="15977286" y="8316097"/>
            <a:ext cx="2594001" cy="2656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8010" y="2228972"/>
            <a:ext cx="9773277" cy="874382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285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 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1787612" y="6742668"/>
            <a:ext cx="63017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Всей команды</a:t>
            </a:r>
            <a:endParaRPr lang="ru-RU" sz="8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Ручное тестирование vs Автоматизация | Безкоштовний онлайн-курс від  компанії QATestLa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342" y="1915297"/>
            <a:ext cx="16099669" cy="824195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00151" y="345988"/>
            <a:ext cx="123514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Как мы можем тестировать?</a:t>
            </a:r>
            <a:endParaRPr lang="ru-RU" sz="8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5889</TotalTime>
  <Words>275</Words>
  <Application>Microsoft Office PowerPoint</Application>
  <PresentationFormat>Произвольный</PresentationFormat>
  <Paragraphs>121</Paragraphs>
  <Slides>34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 -</cp:lastModifiedBy>
  <cp:revision>504</cp:revision>
  <dcterms:created xsi:type="dcterms:W3CDTF">2020-08-11T16:12:28Z</dcterms:created>
  <dcterms:modified xsi:type="dcterms:W3CDTF">2021-07-04T15:55:15Z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